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1" r:id="rId3"/>
    <p:sldId id="267" r:id="rId4"/>
    <p:sldId id="288" r:id="rId5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88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ssimo\Desktop\GRADIMENTO%20(Salvato%20automaticamente)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ssimo\Desktop\GRADIMENTO%20(Salvato%20automaticamente)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ssimo\Desktop\GRADIMENTO%20(Salvato%20automaticamente)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Foglio4!$C$32</c:f>
              <c:strCache>
                <c:ptCount val="1"/>
                <c:pt idx="0">
                  <c:v>Insuff.</c:v>
                </c:pt>
              </c:strCache>
            </c:strRef>
          </c:tx>
          <c:invertIfNegative val="0"/>
          <c:cat>
            <c:strRef>
              <c:f>Foglio4!$B$33:$B$56</c:f>
              <c:strCache>
                <c:ptCount val="24"/>
                <c:pt idx="0">
                  <c:v>Giudizio complessivo servizi erogati</c:v>
                </c:pt>
                <c:pt idx="1">
                  <c:v>Assistenza medico-sanitaria </c:v>
                </c:pt>
                <c:pt idx="2">
                  <c:v>Assistenza infermieristica </c:v>
                </c:pt>
                <c:pt idx="3">
                  <c:v>Assistenza personale OSS </c:v>
                </c:pt>
                <c:pt idx="4">
                  <c:v>Fisioterapia</c:v>
                </c:pt>
                <c:pt idx="5">
                  <c:v>Le attività di animazione </c:v>
                </c:pt>
                <c:pt idx="6">
                  <c:v>Servizio guardaroba e lavanderia</c:v>
                </c:pt>
                <c:pt idx="7">
                  <c:v>Igiene e pulizia ambienti</c:v>
                </c:pt>
                <c:pt idx="8">
                  <c:v>Servizio Ristorazione </c:v>
                </c:pt>
                <c:pt idx="9">
                  <c:v>S.R.: Qualità e la varietà del menu’ servito </c:v>
                </c:pt>
                <c:pt idx="10">
                  <c:v>Assistenza religiosa </c:v>
                </c:pt>
                <c:pt idx="11">
                  <c:v>Servizio Parrucchieria</c:v>
                </c:pt>
                <c:pt idx="12">
                  <c:v>Servizio pedicure (x chi lo richiede)</c:v>
                </c:pt>
                <c:pt idx="13">
                  <c:v>Confort dei locali</c:v>
                </c:pt>
                <c:pt idx="14">
                  <c:v>Manutenzione  dei locali</c:v>
                </c:pt>
                <c:pt idx="15">
                  <c:v>Coinvolg. dal personale  nelle cure del suo familiare </c:v>
                </c:pt>
                <c:pt idx="16">
                  <c:v>Pers NS -Disponibilità a dare informaz.e spiegazioni </c:v>
                </c:pt>
                <c:pt idx="17">
                  <c:v>Pers.NS- La cortesia e la capacità di ascolto</c:v>
                </c:pt>
                <c:pt idx="18">
                  <c:v>Pers - NS Competenze professionali: </c:v>
                </c:pt>
                <c:pt idx="19">
                  <c:v>Pers F.-Disponibilità a dare informaz.e spiegazioni </c:v>
                </c:pt>
                <c:pt idx="20">
                  <c:v>Pers F. - La cortesia e la capacità di ascolto</c:v>
                </c:pt>
                <c:pt idx="21">
                  <c:v>Pers. F. - Competenze professionali: </c:v>
                </c:pt>
                <c:pt idx="22">
                  <c:v>Presenza collaborazione cortesia dei volontari</c:v>
                </c:pt>
                <c:pt idx="23">
                  <c:v>Presenza e disponibilità all’ascolto degli amministratori</c:v>
                </c:pt>
              </c:strCache>
            </c:strRef>
          </c:cat>
          <c:val>
            <c:numRef>
              <c:f>Foglio4!$C$33:$C$56</c:f>
              <c:numCache>
                <c:formatCode>0%</c:formatCode>
                <c:ptCount val="24"/>
                <c:pt idx="0">
                  <c:v>0</c:v>
                </c:pt>
                <c:pt idx="1">
                  <c:v>2.3809523809523815E-2</c:v>
                </c:pt>
                <c:pt idx="2">
                  <c:v>0</c:v>
                </c:pt>
                <c:pt idx="3">
                  <c:v>2.3809523809523815E-2</c:v>
                </c:pt>
                <c:pt idx="4">
                  <c:v>2.3809523809523815E-2</c:v>
                </c:pt>
                <c:pt idx="5">
                  <c:v>0</c:v>
                </c:pt>
                <c:pt idx="6">
                  <c:v>0.1428571428571429</c:v>
                </c:pt>
                <c:pt idx="7">
                  <c:v>2.3809523809523815E-2</c:v>
                </c:pt>
                <c:pt idx="8">
                  <c:v>4.761904761904763E-2</c:v>
                </c:pt>
                <c:pt idx="9">
                  <c:v>4.761904761904763E-2</c:v>
                </c:pt>
                <c:pt idx="10">
                  <c:v>0</c:v>
                </c:pt>
                <c:pt idx="11">
                  <c:v>0</c:v>
                </c:pt>
                <c:pt idx="12">
                  <c:v>2.3809523809523815E-2</c:v>
                </c:pt>
                <c:pt idx="13">
                  <c:v>9.5238095238095261E-2</c:v>
                </c:pt>
                <c:pt idx="14">
                  <c:v>4.761904761904763E-2</c:v>
                </c:pt>
                <c:pt idx="15">
                  <c:v>7.1428571428571438E-2</c:v>
                </c:pt>
                <c:pt idx="16">
                  <c:v>7.1428571428571438E-2</c:v>
                </c:pt>
                <c:pt idx="17">
                  <c:v>9.5238095238095261E-2</c:v>
                </c:pt>
                <c:pt idx="18">
                  <c:v>2.3809523809523815E-2</c:v>
                </c:pt>
                <c:pt idx="19">
                  <c:v>2.3809523809523815E-2</c:v>
                </c:pt>
                <c:pt idx="20">
                  <c:v>0</c:v>
                </c:pt>
                <c:pt idx="21">
                  <c:v>0</c:v>
                </c:pt>
                <c:pt idx="22">
                  <c:v>2.3809523809523815E-2</c:v>
                </c:pt>
                <c:pt idx="23">
                  <c:v>2.3809523809523815E-2</c:v>
                </c:pt>
              </c:numCache>
            </c:numRef>
          </c:val>
        </c:ser>
        <c:ser>
          <c:idx val="1"/>
          <c:order val="1"/>
          <c:tx>
            <c:strRef>
              <c:f>Foglio4!$D$32</c:f>
              <c:strCache>
                <c:ptCount val="1"/>
                <c:pt idx="0">
                  <c:v>Suffic.</c:v>
                </c:pt>
              </c:strCache>
            </c:strRef>
          </c:tx>
          <c:invertIfNegative val="0"/>
          <c:cat>
            <c:strRef>
              <c:f>Foglio4!$B$33:$B$56</c:f>
              <c:strCache>
                <c:ptCount val="24"/>
                <c:pt idx="0">
                  <c:v>Giudizio complessivo servizi erogati</c:v>
                </c:pt>
                <c:pt idx="1">
                  <c:v>Assistenza medico-sanitaria </c:v>
                </c:pt>
                <c:pt idx="2">
                  <c:v>Assistenza infermieristica </c:v>
                </c:pt>
                <c:pt idx="3">
                  <c:v>Assistenza personale OSS </c:v>
                </c:pt>
                <c:pt idx="4">
                  <c:v>Fisioterapia</c:v>
                </c:pt>
                <c:pt idx="5">
                  <c:v>Le attività di animazione </c:v>
                </c:pt>
                <c:pt idx="6">
                  <c:v>Servizio guardaroba e lavanderia</c:v>
                </c:pt>
                <c:pt idx="7">
                  <c:v>Igiene e pulizia ambienti</c:v>
                </c:pt>
                <c:pt idx="8">
                  <c:v>Servizio Ristorazione </c:v>
                </c:pt>
                <c:pt idx="9">
                  <c:v>S.R.: Qualità e la varietà del menu’ servito </c:v>
                </c:pt>
                <c:pt idx="10">
                  <c:v>Assistenza religiosa </c:v>
                </c:pt>
                <c:pt idx="11">
                  <c:v>Servizio Parrucchieria</c:v>
                </c:pt>
                <c:pt idx="12">
                  <c:v>Servizio pedicure (x chi lo richiede)</c:v>
                </c:pt>
                <c:pt idx="13">
                  <c:v>Confort dei locali</c:v>
                </c:pt>
                <c:pt idx="14">
                  <c:v>Manutenzione  dei locali</c:v>
                </c:pt>
                <c:pt idx="15">
                  <c:v>Coinvolg. dal personale  nelle cure del suo familiare </c:v>
                </c:pt>
                <c:pt idx="16">
                  <c:v>Pers NS -Disponibilità a dare informaz.e spiegazioni </c:v>
                </c:pt>
                <c:pt idx="17">
                  <c:v>Pers.NS- La cortesia e la capacità di ascolto</c:v>
                </c:pt>
                <c:pt idx="18">
                  <c:v>Pers - NS Competenze professionali: </c:v>
                </c:pt>
                <c:pt idx="19">
                  <c:v>Pers F.-Disponibilità a dare informaz.e spiegazioni </c:v>
                </c:pt>
                <c:pt idx="20">
                  <c:v>Pers F. - La cortesia e la capacità di ascolto</c:v>
                </c:pt>
                <c:pt idx="21">
                  <c:v>Pers. F. - Competenze professionali: </c:v>
                </c:pt>
                <c:pt idx="22">
                  <c:v>Presenza collaborazione cortesia dei volontari</c:v>
                </c:pt>
                <c:pt idx="23">
                  <c:v>Presenza e disponibilità all’ascolto degli amministratori</c:v>
                </c:pt>
              </c:strCache>
            </c:strRef>
          </c:cat>
          <c:val>
            <c:numRef>
              <c:f>Foglio4!$D$33:$D$56</c:f>
              <c:numCache>
                <c:formatCode>0%</c:formatCode>
                <c:ptCount val="24"/>
                <c:pt idx="0">
                  <c:v>0.21428571428571427</c:v>
                </c:pt>
                <c:pt idx="1">
                  <c:v>0.1428571428571429</c:v>
                </c:pt>
                <c:pt idx="2">
                  <c:v>0.11904761904761907</c:v>
                </c:pt>
                <c:pt idx="3">
                  <c:v>0.19047619047619055</c:v>
                </c:pt>
                <c:pt idx="4">
                  <c:v>7.1428571428571438E-2</c:v>
                </c:pt>
                <c:pt idx="5">
                  <c:v>0.11904761904761907</c:v>
                </c:pt>
                <c:pt idx="6">
                  <c:v>0.16666666666666669</c:v>
                </c:pt>
                <c:pt idx="7">
                  <c:v>0.11904761904761907</c:v>
                </c:pt>
                <c:pt idx="8">
                  <c:v>0.21428571428571427</c:v>
                </c:pt>
                <c:pt idx="9">
                  <c:v>0.19047619047619055</c:v>
                </c:pt>
                <c:pt idx="10">
                  <c:v>0.26190476190476203</c:v>
                </c:pt>
                <c:pt idx="11">
                  <c:v>7.1428571428571438E-2</c:v>
                </c:pt>
                <c:pt idx="12">
                  <c:v>4.761904761904763E-2</c:v>
                </c:pt>
                <c:pt idx="13">
                  <c:v>0.30952380952380965</c:v>
                </c:pt>
                <c:pt idx="14">
                  <c:v>0.26190476190476203</c:v>
                </c:pt>
                <c:pt idx="15">
                  <c:v>0.23809523809523814</c:v>
                </c:pt>
                <c:pt idx="16">
                  <c:v>0.1428571428571429</c:v>
                </c:pt>
                <c:pt idx="17">
                  <c:v>9.5238095238095261E-2</c:v>
                </c:pt>
                <c:pt idx="18">
                  <c:v>0.16666666666666669</c:v>
                </c:pt>
                <c:pt idx="19">
                  <c:v>0.1428571428571429</c:v>
                </c:pt>
                <c:pt idx="20">
                  <c:v>0.19047619047619055</c:v>
                </c:pt>
                <c:pt idx="21">
                  <c:v>0.1428571428571429</c:v>
                </c:pt>
                <c:pt idx="22">
                  <c:v>0.1428571428571429</c:v>
                </c:pt>
                <c:pt idx="23">
                  <c:v>0.16666666666666669</c:v>
                </c:pt>
              </c:numCache>
            </c:numRef>
          </c:val>
        </c:ser>
        <c:ser>
          <c:idx val="2"/>
          <c:order val="2"/>
          <c:tx>
            <c:strRef>
              <c:f>Foglio4!$E$32</c:f>
              <c:strCache>
                <c:ptCount val="1"/>
                <c:pt idx="0">
                  <c:v>Buono</c:v>
                </c:pt>
              </c:strCache>
            </c:strRef>
          </c:tx>
          <c:invertIfNegative val="0"/>
          <c:cat>
            <c:strRef>
              <c:f>Foglio4!$B$33:$B$56</c:f>
              <c:strCache>
                <c:ptCount val="24"/>
                <c:pt idx="0">
                  <c:v>Giudizio complessivo servizi erogati</c:v>
                </c:pt>
                <c:pt idx="1">
                  <c:v>Assistenza medico-sanitaria </c:v>
                </c:pt>
                <c:pt idx="2">
                  <c:v>Assistenza infermieristica </c:v>
                </c:pt>
                <c:pt idx="3">
                  <c:v>Assistenza personale OSS </c:v>
                </c:pt>
                <c:pt idx="4">
                  <c:v>Fisioterapia</c:v>
                </c:pt>
                <c:pt idx="5">
                  <c:v>Le attività di animazione </c:v>
                </c:pt>
                <c:pt idx="6">
                  <c:v>Servizio guardaroba e lavanderia</c:v>
                </c:pt>
                <c:pt idx="7">
                  <c:v>Igiene e pulizia ambienti</c:v>
                </c:pt>
                <c:pt idx="8">
                  <c:v>Servizio Ristorazione </c:v>
                </c:pt>
                <c:pt idx="9">
                  <c:v>S.R.: Qualità e la varietà del menu’ servito </c:v>
                </c:pt>
                <c:pt idx="10">
                  <c:v>Assistenza religiosa </c:v>
                </c:pt>
                <c:pt idx="11">
                  <c:v>Servizio Parrucchieria</c:v>
                </c:pt>
                <c:pt idx="12">
                  <c:v>Servizio pedicure (x chi lo richiede)</c:v>
                </c:pt>
                <c:pt idx="13">
                  <c:v>Confort dei locali</c:v>
                </c:pt>
                <c:pt idx="14">
                  <c:v>Manutenzione  dei locali</c:v>
                </c:pt>
                <c:pt idx="15">
                  <c:v>Coinvolg. dal personale  nelle cure del suo familiare </c:v>
                </c:pt>
                <c:pt idx="16">
                  <c:v>Pers NS -Disponibilità a dare informaz.e spiegazioni </c:v>
                </c:pt>
                <c:pt idx="17">
                  <c:v>Pers.NS- La cortesia e la capacità di ascolto</c:v>
                </c:pt>
                <c:pt idx="18">
                  <c:v>Pers - NS Competenze professionali: </c:v>
                </c:pt>
                <c:pt idx="19">
                  <c:v>Pers F.-Disponibilità a dare informaz.e spiegazioni </c:v>
                </c:pt>
                <c:pt idx="20">
                  <c:v>Pers F. - La cortesia e la capacità di ascolto</c:v>
                </c:pt>
                <c:pt idx="21">
                  <c:v>Pers. F. - Competenze professionali: </c:v>
                </c:pt>
                <c:pt idx="22">
                  <c:v>Presenza collaborazione cortesia dei volontari</c:v>
                </c:pt>
                <c:pt idx="23">
                  <c:v>Presenza e disponibilità all’ascolto degli amministratori</c:v>
                </c:pt>
              </c:strCache>
            </c:strRef>
          </c:cat>
          <c:val>
            <c:numRef>
              <c:f>Foglio4!$E$33:$E$56</c:f>
              <c:numCache>
                <c:formatCode>0%</c:formatCode>
                <c:ptCount val="24"/>
                <c:pt idx="0">
                  <c:v>0.59523809523809534</c:v>
                </c:pt>
                <c:pt idx="1">
                  <c:v>0.57142857142857162</c:v>
                </c:pt>
                <c:pt idx="2">
                  <c:v>0.47619047619047622</c:v>
                </c:pt>
                <c:pt idx="3">
                  <c:v>0.40476190476190477</c:v>
                </c:pt>
                <c:pt idx="4">
                  <c:v>0.38095238095238104</c:v>
                </c:pt>
                <c:pt idx="5">
                  <c:v>0.42857142857142855</c:v>
                </c:pt>
                <c:pt idx="6">
                  <c:v>0.5</c:v>
                </c:pt>
                <c:pt idx="7">
                  <c:v>0.57142857142857162</c:v>
                </c:pt>
                <c:pt idx="8">
                  <c:v>0.45238095238095244</c:v>
                </c:pt>
                <c:pt idx="9">
                  <c:v>0.61904761904761918</c:v>
                </c:pt>
                <c:pt idx="10">
                  <c:v>0.35714285714285726</c:v>
                </c:pt>
                <c:pt idx="11">
                  <c:v>0.52380952380952384</c:v>
                </c:pt>
                <c:pt idx="12">
                  <c:v>0.5</c:v>
                </c:pt>
                <c:pt idx="13">
                  <c:v>0.47619047619047622</c:v>
                </c:pt>
                <c:pt idx="14">
                  <c:v>0.57142857142857162</c:v>
                </c:pt>
                <c:pt idx="15">
                  <c:v>0.42857142857142855</c:v>
                </c:pt>
                <c:pt idx="16">
                  <c:v>0.57142857142857162</c:v>
                </c:pt>
                <c:pt idx="17">
                  <c:v>0.47619047619047622</c:v>
                </c:pt>
                <c:pt idx="18">
                  <c:v>0.47619047619047622</c:v>
                </c:pt>
                <c:pt idx="19">
                  <c:v>0.52380952380952384</c:v>
                </c:pt>
                <c:pt idx="20">
                  <c:v>0.47619047619047622</c:v>
                </c:pt>
                <c:pt idx="21">
                  <c:v>0.47619047619047622</c:v>
                </c:pt>
                <c:pt idx="22">
                  <c:v>0.45238095238095244</c:v>
                </c:pt>
                <c:pt idx="23">
                  <c:v>0.30952380952380965</c:v>
                </c:pt>
              </c:numCache>
            </c:numRef>
          </c:val>
        </c:ser>
        <c:ser>
          <c:idx val="3"/>
          <c:order val="3"/>
          <c:tx>
            <c:strRef>
              <c:f>Foglio4!$F$32</c:f>
              <c:strCache>
                <c:ptCount val="1"/>
                <c:pt idx="0">
                  <c:v>Ottimo</c:v>
                </c:pt>
              </c:strCache>
            </c:strRef>
          </c:tx>
          <c:invertIfNegative val="0"/>
          <c:cat>
            <c:strRef>
              <c:f>Foglio4!$B$33:$B$56</c:f>
              <c:strCache>
                <c:ptCount val="24"/>
                <c:pt idx="0">
                  <c:v>Giudizio complessivo servizi erogati</c:v>
                </c:pt>
                <c:pt idx="1">
                  <c:v>Assistenza medico-sanitaria </c:v>
                </c:pt>
                <c:pt idx="2">
                  <c:v>Assistenza infermieristica </c:v>
                </c:pt>
                <c:pt idx="3">
                  <c:v>Assistenza personale OSS </c:v>
                </c:pt>
                <c:pt idx="4">
                  <c:v>Fisioterapia</c:v>
                </c:pt>
                <c:pt idx="5">
                  <c:v>Le attività di animazione </c:v>
                </c:pt>
                <c:pt idx="6">
                  <c:v>Servizio guardaroba e lavanderia</c:v>
                </c:pt>
                <c:pt idx="7">
                  <c:v>Igiene e pulizia ambienti</c:v>
                </c:pt>
                <c:pt idx="8">
                  <c:v>Servizio Ristorazione </c:v>
                </c:pt>
                <c:pt idx="9">
                  <c:v>S.R.: Qualità e la varietà del menu’ servito </c:v>
                </c:pt>
                <c:pt idx="10">
                  <c:v>Assistenza religiosa </c:v>
                </c:pt>
                <c:pt idx="11">
                  <c:v>Servizio Parrucchieria</c:v>
                </c:pt>
                <c:pt idx="12">
                  <c:v>Servizio pedicure (x chi lo richiede)</c:v>
                </c:pt>
                <c:pt idx="13">
                  <c:v>Confort dei locali</c:v>
                </c:pt>
                <c:pt idx="14">
                  <c:v>Manutenzione  dei locali</c:v>
                </c:pt>
                <c:pt idx="15">
                  <c:v>Coinvolg. dal personale  nelle cure del suo familiare </c:v>
                </c:pt>
                <c:pt idx="16">
                  <c:v>Pers NS -Disponibilità a dare informaz.e spiegazioni </c:v>
                </c:pt>
                <c:pt idx="17">
                  <c:v>Pers.NS- La cortesia e la capacità di ascolto</c:v>
                </c:pt>
                <c:pt idx="18">
                  <c:v>Pers - NS Competenze professionali: </c:v>
                </c:pt>
                <c:pt idx="19">
                  <c:v>Pers F.-Disponibilità a dare informaz.e spiegazioni </c:v>
                </c:pt>
                <c:pt idx="20">
                  <c:v>Pers F. - La cortesia e la capacità di ascolto</c:v>
                </c:pt>
                <c:pt idx="21">
                  <c:v>Pers. F. - Competenze professionali: </c:v>
                </c:pt>
                <c:pt idx="22">
                  <c:v>Presenza collaborazione cortesia dei volontari</c:v>
                </c:pt>
                <c:pt idx="23">
                  <c:v>Presenza e disponibilità all’ascolto degli amministratori</c:v>
                </c:pt>
              </c:strCache>
            </c:strRef>
          </c:cat>
          <c:val>
            <c:numRef>
              <c:f>Foglio4!$F$33:$F$56</c:f>
              <c:numCache>
                <c:formatCode>0%</c:formatCode>
                <c:ptCount val="24"/>
                <c:pt idx="0">
                  <c:v>0.16666666666666669</c:v>
                </c:pt>
                <c:pt idx="1">
                  <c:v>0.23809523809523814</c:v>
                </c:pt>
                <c:pt idx="2">
                  <c:v>0.38095238095238104</c:v>
                </c:pt>
                <c:pt idx="3">
                  <c:v>0.30952380952380965</c:v>
                </c:pt>
                <c:pt idx="4">
                  <c:v>0.16666666666666669</c:v>
                </c:pt>
                <c:pt idx="5">
                  <c:v>0.33333333333333331</c:v>
                </c:pt>
                <c:pt idx="6">
                  <c:v>0.16666666666666669</c:v>
                </c:pt>
                <c:pt idx="7">
                  <c:v>0.23809523809523814</c:v>
                </c:pt>
                <c:pt idx="8">
                  <c:v>0.23809523809523814</c:v>
                </c:pt>
                <c:pt idx="9">
                  <c:v>0.11904761904761907</c:v>
                </c:pt>
                <c:pt idx="10">
                  <c:v>0.19047619047619055</c:v>
                </c:pt>
                <c:pt idx="11">
                  <c:v>0.30952380952380965</c:v>
                </c:pt>
                <c:pt idx="12">
                  <c:v>7.1428571428571438E-2</c:v>
                </c:pt>
                <c:pt idx="13">
                  <c:v>9.5238095238095261E-2</c:v>
                </c:pt>
                <c:pt idx="14">
                  <c:v>9.5238095238095261E-2</c:v>
                </c:pt>
                <c:pt idx="15">
                  <c:v>0.23809523809523814</c:v>
                </c:pt>
                <c:pt idx="16">
                  <c:v>0.16666666666666669</c:v>
                </c:pt>
                <c:pt idx="17">
                  <c:v>0.30952380952380965</c:v>
                </c:pt>
                <c:pt idx="18">
                  <c:v>0.26190476190476203</c:v>
                </c:pt>
                <c:pt idx="19">
                  <c:v>0.28571428571428581</c:v>
                </c:pt>
                <c:pt idx="20">
                  <c:v>0.30952380952380965</c:v>
                </c:pt>
                <c:pt idx="21">
                  <c:v>0.35714285714285726</c:v>
                </c:pt>
                <c:pt idx="22">
                  <c:v>0.30952380952380965</c:v>
                </c:pt>
                <c:pt idx="23">
                  <c:v>0.35714285714285726</c:v>
                </c:pt>
              </c:numCache>
            </c:numRef>
          </c:val>
        </c:ser>
        <c:ser>
          <c:idx val="4"/>
          <c:order val="4"/>
          <c:tx>
            <c:strRef>
              <c:f>Foglio4!$G$32</c:f>
              <c:strCache>
                <c:ptCount val="1"/>
                <c:pt idx="0">
                  <c:v>NN</c:v>
                </c:pt>
              </c:strCache>
            </c:strRef>
          </c:tx>
          <c:invertIfNegative val="0"/>
          <c:cat>
            <c:strRef>
              <c:f>Foglio4!$B$33:$B$56</c:f>
              <c:strCache>
                <c:ptCount val="24"/>
                <c:pt idx="0">
                  <c:v>Giudizio complessivo servizi erogati</c:v>
                </c:pt>
                <c:pt idx="1">
                  <c:v>Assistenza medico-sanitaria </c:v>
                </c:pt>
                <c:pt idx="2">
                  <c:v>Assistenza infermieristica </c:v>
                </c:pt>
                <c:pt idx="3">
                  <c:v>Assistenza personale OSS </c:v>
                </c:pt>
                <c:pt idx="4">
                  <c:v>Fisioterapia</c:v>
                </c:pt>
                <c:pt idx="5">
                  <c:v>Le attività di animazione </c:v>
                </c:pt>
                <c:pt idx="6">
                  <c:v>Servizio guardaroba e lavanderia</c:v>
                </c:pt>
                <c:pt idx="7">
                  <c:v>Igiene e pulizia ambienti</c:v>
                </c:pt>
                <c:pt idx="8">
                  <c:v>Servizio Ristorazione </c:v>
                </c:pt>
                <c:pt idx="9">
                  <c:v>S.R.: Qualità e la varietà del menu’ servito </c:v>
                </c:pt>
                <c:pt idx="10">
                  <c:v>Assistenza religiosa </c:v>
                </c:pt>
                <c:pt idx="11">
                  <c:v>Servizio Parrucchieria</c:v>
                </c:pt>
                <c:pt idx="12">
                  <c:v>Servizio pedicure (x chi lo richiede)</c:v>
                </c:pt>
                <c:pt idx="13">
                  <c:v>Confort dei locali</c:v>
                </c:pt>
                <c:pt idx="14">
                  <c:v>Manutenzione  dei locali</c:v>
                </c:pt>
                <c:pt idx="15">
                  <c:v>Coinvolg. dal personale  nelle cure del suo familiare </c:v>
                </c:pt>
                <c:pt idx="16">
                  <c:v>Pers NS -Disponibilità a dare informaz.e spiegazioni </c:v>
                </c:pt>
                <c:pt idx="17">
                  <c:v>Pers.NS- La cortesia e la capacità di ascolto</c:v>
                </c:pt>
                <c:pt idx="18">
                  <c:v>Pers - NS Competenze professionali: </c:v>
                </c:pt>
                <c:pt idx="19">
                  <c:v>Pers F.-Disponibilità a dare informaz.e spiegazioni </c:v>
                </c:pt>
                <c:pt idx="20">
                  <c:v>Pers F. - La cortesia e la capacità di ascolto</c:v>
                </c:pt>
                <c:pt idx="21">
                  <c:v>Pers. F. - Competenze professionali: </c:v>
                </c:pt>
                <c:pt idx="22">
                  <c:v>Presenza collaborazione cortesia dei volontari</c:v>
                </c:pt>
                <c:pt idx="23">
                  <c:v>Presenza e disponibilità all’ascolto degli amministratori</c:v>
                </c:pt>
              </c:strCache>
            </c:strRef>
          </c:cat>
          <c:val>
            <c:numRef>
              <c:f>Foglio4!$G$33:$G$56</c:f>
              <c:numCache>
                <c:formatCode>0%</c:formatCode>
                <c:ptCount val="24"/>
                <c:pt idx="0">
                  <c:v>2.3809523809523815E-2</c:v>
                </c:pt>
                <c:pt idx="1">
                  <c:v>2.3809523809523815E-2</c:v>
                </c:pt>
                <c:pt idx="2">
                  <c:v>2.3809523809523815E-2</c:v>
                </c:pt>
                <c:pt idx="3">
                  <c:v>7.1428571428571438E-2</c:v>
                </c:pt>
                <c:pt idx="4">
                  <c:v>0.35714285714285726</c:v>
                </c:pt>
                <c:pt idx="5">
                  <c:v>0.11904761904761907</c:v>
                </c:pt>
                <c:pt idx="6">
                  <c:v>2.3809523809523815E-2</c:v>
                </c:pt>
                <c:pt idx="7">
                  <c:v>4.761904761904763E-2</c:v>
                </c:pt>
                <c:pt idx="8">
                  <c:v>4.761904761904763E-2</c:v>
                </c:pt>
                <c:pt idx="9">
                  <c:v>2.3809523809523815E-2</c:v>
                </c:pt>
                <c:pt idx="10">
                  <c:v>0.19047619047619055</c:v>
                </c:pt>
                <c:pt idx="11">
                  <c:v>9.5238095238095261E-2</c:v>
                </c:pt>
                <c:pt idx="12">
                  <c:v>0.35714285714285726</c:v>
                </c:pt>
                <c:pt idx="13">
                  <c:v>2.3809523809523815E-2</c:v>
                </c:pt>
                <c:pt idx="14">
                  <c:v>2.3809523809523815E-2</c:v>
                </c:pt>
                <c:pt idx="15">
                  <c:v>2.3809523809523815E-2</c:v>
                </c:pt>
                <c:pt idx="16">
                  <c:v>4.761904761904763E-2</c:v>
                </c:pt>
                <c:pt idx="17">
                  <c:v>2.3809523809523815E-2</c:v>
                </c:pt>
                <c:pt idx="18">
                  <c:v>7.1428571428571438E-2</c:v>
                </c:pt>
                <c:pt idx="19">
                  <c:v>2.3809523809523815E-2</c:v>
                </c:pt>
                <c:pt idx="20">
                  <c:v>2.3809523809523815E-2</c:v>
                </c:pt>
                <c:pt idx="21">
                  <c:v>2.3809523809523815E-2</c:v>
                </c:pt>
                <c:pt idx="22">
                  <c:v>7.1428571428571438E-2</c:v>
                </c:pt>
                <c:pt idx="23">
                  <c:v>0.1428571428571429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4689536"/>
        <c:axId val="154691072"/>
      </c:barChart>
      <c:catAx>
        <c:axId val="154689536"/>
        <c:scaling>
          <c:orientation val="minMax"/>
        </c:scaling>
        <c:delete val="0"/>
        <c:axPos val="b"/>
        <c:majorTickMark val="out"/>
        <c:minorTickMark val="none"/>
        <c:tickLblPos val="nextTo"/>
        <c:crossAx val="154691072"/>
        <c:crosses val="autoZero"/>
        <c:auto val="1"/>
        <c:lblAlgn val="ctr"/>
        <c:lblOffset val="100"/>
        <c:noMultiLvlLbl val="0"/>
      </c:catAx>
      <c:valAx>
        <c:axId val="154691072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15468953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'senza NN'!$C$32</c:f>
              <c:strCache>
                <c:ptCount val="1"/>
                <c:pt idx="0">
                  <c:v>Insuff.</c:v>
                </c:pt>
              </c:strCache>
            </c:strRef>
          </c:tx>
          <c:invertIfNegative val="0"/>
          <c:cat>
            <c:strRef>
              <c:f>'senza NN'!$B$33:$B$56</c:f>
              <c:strCache>
                <c:ptCount val="24"/>
                <c:pt idx="0">
                  <c:v>Giudizio complessivo servizi erogati</c:v>
                </c:pt>
                <c:pt idx="1">
                  <c:v>Assistenza medico-sanitaria </c:v>
                </c:pt>
                <c:pt idx="2">
                  <c:v>Assistenza infermieristica </c:v>
                </c:pt>
                <c:pt idx="3">
                  <c:v>Assistenza personale OSS </c:v>
                </c:pt>
                <c:pt idx="4">
                  <c:v>Fisioterapia</c:v>
                </c:pt>
                <c:pt idx="5">
                  <c:v>Le attività di animazione </c:v>
                </c:pt>
                <c:pt idx="6">
                  <c:v>Servizio guardaroba e lavanderia</c:v>
                </c:pt>
                <c:pt idx="7">
                  <c:v>Igiene e pulizia ambienti</c:v>
                </c:pt>
                <c:pt idx="8">
                  <c:v>Servizio Ristorazione </c:v>
                </c:pt>
                <c:pt idx="9">
                  <c:v>S.R.: Qualità e la varietà del menu’ servito </c:v>
                </c:pt>
                <c:pt idx="10">
                  <c:v>Assistenza religiosa </c:v>
                </c:pt>
                <c:pt idx="11">
                  <c:v>Servizio Parrucchieria</c:v>
                </c:pt>
                <c:pt idx="12">
                  <c:v>Servizio pedicure (x chi lo richiede)</c:v>
                </c:pt>
                <c:pt idx="13">
                  <c:v>Confort dei locali</c:v>
                </c:pt>
                <c:pt idx="14">
                  <c:v>Manutenzione  dei locali</c:v>
                </c:pt>
                <c:pt idx="15">
                  <c:v>Coinvolg. dal personale  nelle cure del familiare </c:v>
                </c:pt>
                <c:pt idx="16">
                  <c:v>Pers NS -Disponibilità a dare informaz.e spiegazioni </c:v>
                </c:pt>
                <c:pt idx="17">
                  <c:v>Pers.NS- La cortesia e la capacità di ascolto</c:v>
                </c:pt>
                <c:pt idx="18">
                  <c:v>Pers - NS Competenze professionali: </c:v>
                </c:pt>
                <c:pt idx="19">
                  <c:v>Pers F.-Disponibilità a dare informaz.e spiegazioni </c:v>
                </c:pt>
                <c:pt idx="20">
                  <c:v>Pers F. - La cortesia e la capacità di ascolto</c:v>
                </c:pt>
                <c:pt idx="21">
                  <c:v>Pers. F. - Competenze professionali: </c:v>
                </c:pt>
                <c:pt idx="22">
                  <c:v>Presenza collaborazione cortesia dei volontari</c:v>
                </c:pt>
                <c:pt idx="23">
                  <c:v>Presenza e disp-ascolto degli amministratori</c:v>
                </c:pt>
              </c:strCache>
            </c:strRef>
          </c:cat>
          <c:val>
            <c:numRef>
              <c:f>'senza NN'!$C$33:$C$56</c:f>
              <c:numCache>
                <c:formatCode>0%</c:formatCode>
                <c:ptCount val="24"/>
                <c:pt idx="0">
                  <c:v>0</c:v>
                </c:pt>
                <c:pt idx="1">
                  <c:v>2.4390243902439025E-2</c:v>
                </c:pt>
                <c:pt idx="2">
                  <c:v>0</c:v>
                </c:pt>
                <c:pt idx="3">
                  <c:v>2.5641025641025654E-2</c:v>
                </c:pt>
                <c:pt idx="4">
                  <c:v>3.7037037037037049E-2</c:v>
                </c:pt>
                <c:pt idx="5">
                  <c:v>0</c:v>
                </c:pt>
                <c:pt idx="6">
                  <c:v>0.14634146341463422</c:v>
                </c:pt>
                <c:pt idx="7">
                  <c:v>2.5000000000000001E-2</c:v>
                </c:pt>
                <c:pt idx="8">
                  <c:v>0.05</c:v>
                </c:pt>
                <c:pt idx="9">
                  <c:v>4.8780487804878092E-2</c:v>
                </c:pt>
                <c:pt idx="10">
                  <c:v>0</c:v>
                </c:pt>
                <c:pt idx="11">
                  <c:v>0</c:v>
                </c:pt>
                <c:pt idx="12">
                  <c:v>3.7037037037037049E-2</c:v>
                </c:pt>
                <c:pt idx="13">
                  <c:v>9.7560975609756156E-2</c:v>
                </c:pt>
                <c:pt idx="14">
                  <c:v>4.8780487804878092E-2</c:v>
                </c:pt>
                <c:pt idx="15">
                  <c:v>7.3170731707317069E-2</c:v>
                </c:pt>
                <c:pt idx="16">
                  <c:v>7.5000000000000011E-2</c:v>
                </c:pt>
                <c:pt idx="17">
                  <c:v>9.7560975609756156E-2</c:v>
                </c:pt>
                <c:pt idx="18">
                  <c:v>2.5641025641025654E-2</c:v>
                </c:pt>
                <c:pt idx="19">
                  <c:v>2.4390243902439025E-2</c:v>
                </c:pt>
                <c:pt idx="20">
                  <c:v>0</c:v>
                </c:pt>
                <c:pt idx="21">
                  <c:v>0</c:v>
                </c:pt>
                <c:pt idx="22">
                  <c:v>2.5641025641025654E-2</c:v>
                </c:pt>
                <c:pt idx="23">
                  <c:v>2.7777777777777801E-2</c:v>
                </c:pt>
              </c:numCache>
            </c:numRef>
          </c:val>
        </c:ser>
        <c:ser>
          <c:idx val="1"/>
          <c:order val="1"/>
          <c:tx>
            <c:strRef>
              <c:f>'senza NN'!$D$32</c:f>
              <c:strCache>
                <c:ptCount val="1"/>
                <c:pt idx="0">
                  <c:v>Suffic.</c:v>
                </c:pt>
              </c:strCache>
            </c:strRef>
          </c:tx>
          <c:invertIfNegative val="0"/>
          <c:cat>
            <c:strRef>
              <c:f>'senza NN'!$B$33:$B$56</c:f>
              <c:strCache>
                <c:ptCount val="24"/>
                <c:pt idx="0">
                  <c:v>Giudizio complessivo servizi erogati</c:v>
                </c:pt>
                <c:pt idx="1">
                  <c:v>Assistenza medico-sanitaria </c:v>
                </c:pt>
                <c:pt idx="2">
                  <c:v>Assistenza infermieristica </c:v>
                </c:pt>
                <c:pt idx="3">
                  <c:v>Assistenza personale OSS </c:v>
                </c:pt>
                <c:pt idx="4">
                  <c:v>Fisioterapia</c:v>
                </c:pt>
                <c:pt idx="5">
                  <c:v>Le attività di animazione </c:v>
                </c:pt>
                <c:pt idx="6">
                  <c:v>Servizio guardaroba e lavanderia</c:v>
                </c:pt>
                <c:pt idx="7">
                  <c:v>Igiene e pulizia ambienti</c:v>
                </c:pt>
                <c:pt idx="8">
                  <c:v>Servizio Ristorazione </c:v>
                </c:pt>
                <c:pt idx="9">
                  <c:v>S.R.: Qualità e la varietà del menu’ servito </c:v>
                </c:pt>
                <c:pt idx="10">
                  <c:v>Assistenza religiosa </c:v>
                </c:pt>
                <c:pt idx="11">
                  <c:v>Servizio Parrucchieria</c:v>
                </c:pt>
                <c:pt idx="12">
                  <c:v>Servizio pedicure (x chi lo richiede)</c:v>
                </c:pt>
                <c:pt idx="13">
                  <c:v>Confort dei locali</c:v>
                </c:pt>
                <c:pt idx="14">
                  <c:v>Manutenzione  dei locali</c:v>
                </c:pt>
                <c:pt idx="15">
                  <c:v>Coinvolg. dal personale  nelle cure del familiare </c:v>
                </c:pt>
                <c:pt idx="16">
                  <c:v>Pers NS -Disponibilità a dare informaz.e spiegazioni </c:v>
                </c:pt>
                <c:pt idx="17">
                  <c:v>Pers.NS- La cortesia e la capacità di ascolto</c:v>
                </c:pt>
                <c:pt idx="18">
                  <c:v>Pers - NS Competenze professionali: </c:v>
                </c:pt>
                <c:pt idx="19">
                  <c:v>Pers F.-Disponibilità a dare informaz.e spiegazioni </c:v>
                </c:pt>
                <c:pt idx="20">
                  <c:v>Pers F. - La cortesia e la capacità di ascolto</c:v>
                </c:pt>
                <c:pt idx="21">
                  <c:v>Pers. F. - Competenze professionali: </c:v>
                </c:pt>
                <c:pt idx="22">
                  <c:v>Presenza collaborazione cortesia dei volontari</c:v>
                </c:pt>
                <c:pt idx="23">
                  <c:v>Presenza e disp-ascolto degli amministratori</c:v>
                </c:pt>
              </c:strCache>
            </c:strRef>
          </c:cat>
          <c:val>
            <c:numRef>
              <c:f>'senza NN'!$D$33:$D$56</c:f>
              <c:numCache>
                <c:formatCode>0%</c:formatCode>
                <c:ptCount val="24"/>
                <c:pt idx="0">
                  <c:v>0.21951219512195133</c:v>
                </c:pt>
                <c:pt idx="1">
                  <c:v>0.14634146341463422</c:v>
                </c:pt>
                <c:pt idx="2">
                  <c:v>0.12195121951219511</c:v>
                </c:pt>
                <c:pt idx="3">
                  <c:v>0.20512820512820518</c:v>
                </c:pt>
                <c:pt idx="4">
                  <c:v>0.1111111111111111</c:v>
                </c:pt>
                <c:pt idx="5">
                  <c:v>0.13513513513513523</c:v>
                </c:pt>
                <c:pt idx="6">
                  <c:v>0.17073170731707321</c:v>
                </c:pt>
                <c:pt idx="7">
                  <c:v>0.125</c:v>
                </c:pt>
                <c:pt idx="8">
                  <c:v>0.22500000000000001</c:v>
                </c:pt>
                <c:pt idx="9">
                  <c:v>0.19512195121951212</c:v>
                </c:pt>
                <c:pt idx="10">
                  <c:v>0.32352941176470612</c:v>
                </c:pt>
                <c:pt idx="11">
                  <c:v>7.8947368421052599E-2</c:v>
                </c:pt>
                <c:pt idx="12">
                  <c:v>7.407407407407407E-2</c:v>
                </c:pt>
                <c:pt idx="13">
                  <c:v>0.31707317073170732</c:v>
                </c:pt>
                <c:pt idx="14">
                  <c:v>0.26829268292682928</c:v>
                </c:pt>
                <c:pt idx="15">
                  <c:v>0.24390243902439035</c:v>
                </c:pt>
                <c:pt idx="16">
                  <c:v>0.15000000000000005</c:v>
                </c:pt>
                <c:pt idx="17">
                  <c:v>9.7560975609756156E-2</c:v>
                </c:pt>
                <c:pt idx="18">
                  <c:v>0.17948717948717957</c:v>
                </c:pt>
                <c:pt idx="19">
                  <c:v>0.14634146341463422</c:v>
                </c:pt>
                <c:pt idx="20">
                  <c:v>0.19512195121951212</c:v>
                </c:pt>
                <c:pt idx="21">
                  <c:v>0.14634146341463422</c:v>
                </c:pt>
                <c:pt idx="22">
                  <c:v>0.15384615384615394</c:v>
                </c:pt>
                <c:pt idx="23">
                  <c:v>0.19444444444444456</c:v>
                </c:pt>
              </c:numCache>
            </c:numRef>
          </c:val>
        </c:ser>
        <c:ser>
          <c:idx val="2"/>
          <c:order val="2"/>
          <c:tx>
            <c:strRef>
              <c:f>'senza NN'!$E$32</c:f>
              <c:strCache>
                <c:ptCount val="1"/>
                <c:pt idx="0">
                  <c:v>Buono</c:v>
                </c:pt>
              </c:strCache>
            </c:strRef>
          </c:tx>
          <c:invertIfNegative val="0"/>
          <c:cat>
            <c:strRef>
              <c:f>'senza NN'!$B$33:$B$56</c:f>
              <c:strCache>
                <c:ptCount val="24"/>
                <c:pt idx="0">
                  <c:v>Giudizio complessivo servizi erogati</c:v>
                </c:pt>
                <c:pt idx="1">
                  <c:v>Assistenza medico-sanitaria </c:v>
                </c:pt>
                <c:pt idx="2">
                  <c:v>Assistenza infermieristica </c:v>
                </c:pt>
                <c:pt idx="3">
                  <c:v>Assistenza personale OSS </c:v>
                </c:pt>
                <c:pt idx="4">
                  <c:v>Fisioterapia</c:v>
                </c:pt>
                <c:pt idx="5">
                  <c:v>Le attività di animazione </c:v>
                </c:pt>
                <c:pt idx="6">
                  <c:v>Servizio guardaroba e lavanderia</c:v>
                </c:pt>
                <c:pt idx="7">
                  <c:v>Igiene e pulizia ambienti</c:v>
                </c:pt>
                <c:pt idx="8">
                  <c:v>Servizio Ristorazione </c:v>
                </c:pt>
                <c:pt idx="9">
                  <c:v>S.R.: Qualità e la varietà del menu’ servito </c:v>
                </c:pt>
                <c:pt idx="10">
                  <c:v>Assistenza religiosa </c:v>
                </c:pt>
                <c:pt idx="11">
                  <c:v>Servizio Parrucchieria</c:v>
                </c:pt>
                <c:pt idx="12">
                  <c:v>Servizio pedicure (x chi lo richiede)</c:v>
                </c:pt>
                <c:pt idx="13">
                  <c:v>Confort dei locali</c:v>
                </c:pt>
                <c:pt idx="14">
                  <c:v>Manutenzione  dei locali</c:v>
                </c:pt>
                <c:pt idx="15">
                  <c:v>Coinvolg. dal personale  nelle cure del familiare </c:v>
                </c:pt>
                <c:pt idx="16">
                  <c:v>Pers NS -Disponibilità a dare informaz.e spiegazioni </c:v>
                </c:pt>
                <c:pt idx="17">
                  <c:v>Pers.NS- La cortesia e la capacità di ascolto</c:v>
                </c:pt>
                <c:pt idx="18">
                  <c:v>Pers - NS Competenze professionali: </c:v>
                </c:pt>
                <c:pt idx="19">
                  <c:v>Pers F.-Disponibilità a dare informaz.e spiegazioni </c:v>
                </c:pt>
                <c:pt idx="20">
                  <c:v>Pers F. - La cortesia e la capacità di ascolto</c:v>
                </c:pt>
                <c:pt idx="21">
                  <c:v>Pers. F. - Competenze professionali: </c:v>
                </c:pt>
                <c:pt idx="22">
                  <c:v>Presenza collaborazione cortesia dei volontari</c:v>
                </c:pt>
                <c:pt idx="23">
                  <c:v>Presenza e disp-ascolto degli amministratori</c:v>
                </c:pt>
              </c:strCache>
            </c:strRef>
          </c:cat>
          <c:val>
            <c:numRef>
              <c:f>'senza NN'!$E$33:$E$56</c:f>
              <c:numCache>
                <c:formatCode>0%</c:formatCode>
                <c:ptCount val="24"/>
                <c:pt idx="0">
                  <c:v>0.60975609756097582</c:v>
                </c:pt>
                <c:pt idx="1">
                  <c:v>0.58536585365853677</c:v>
                </c:pt>
                <c:pt idx="2">
                  <c:v>0.48780487804878064</c:v>
                </c:pt>
                <c:pt idx="3">
                  <c:v>0.43589743589743601</c:v>
                </c:pt>
                <c:pt idx="4">
                  <c:v>0.59259259259259267</c:v>
                </c:pt>
                <c:pt idx="5">
                  <c:v>0.48648648648648662</c:v>
                </c:pt>
                <c:pt idx="6">
                  <c:v>0.5121951219512193</c:v>
                </c:pt>
                <c:pt idx="7">
                  <c:v>0.6000000000000002</c:v>
                </c:pt>
                <c:pt idx="8">
                  <c:v>0.47500000000000009</c:v>
                </c:pt>
                <c:pt idx="9">
                  <c:v>0.63414634146341464</c:v>
                </c:pt>
                <c:pt idx="10">
                  <c:v>0.44117647058823528</c:v>
                </c:pt>
                <c:pt idx="11">
                  <c:v>0.57894736842105254</c:v>
                </c:pt>
                <c:pt idx="12">
                  <c:v>0.77777777777777801</c:v>
                </c:pt>
                <c:pt idx="13">
                  <c:v>0.48780487804878064</c:v>
                </c:pt>
                <c:pt idx="14">
                  <c:v>0.58536585365853677</c:v>
                </c:pt>
                <c:pt idx="15">
                  <c:v>0.43902439024390266</c:v>
                </c:pt>
                <c:pt idx="16">
                  <c:v>0.6000000000000002</c:v>
                </c:pt>
                <c:pt idx="17">
                  <c:v>0.48780487804878064</c:v>
                </c:pt>
                <c:pt idx="18">
                  <c:v>0.512820512820513</c:v>
                </c:pt>
                <c:pt idx="19">
                  <c:v>0.53658536585365835</c:v>
                </c:pt>
                <c:pt idx="20">
                  <c:v>0.48780487804878064</c:v>
                </c:pt>
                <c:pt idx="21">
                  <c:v>0.48780487804878064</c:v>
                </c:pt>
                <c:pt idx="22">
                  <c:v>0.48717948717948739</c:v>
                </c:pt>
                <c:pt idx="23">
                  <c:v>0.3611111111111111</c:v>
                </c:pt>
              </c:numCache>
            </c:numRef>
          </c:val>
        </c:ser>
        <c:ser>
          <c:idx val="3"/>
          <c:order val="3"/>
          <c:tx>
            <c:strRef>
              <c:f>'senza NN'!$F$32</c:f>
              <c:strCache>
                <c:ptCount val="1"/>
                <c:pt idx="0">
                  <c:v>Ottimo</c:v>
                </c:pt>
              </c:strCache>
            </c:strRef>
          </c:tx>
          <c:invertIfNegative val="0"/>
          <c:cat>
            <c:strRef>
              <c:f>'senza NN'!$B$33:$B$56</c:f>
              <c:strCache>
                <c:ptCount val="24"/>
                <c:pt idx="0">
                  <c:v>Giudizio complessivo servizi erogati</c:v>
                </c:pt>
                <c:pt idx="1">
                  <c:v>Assistenza medico-sanitaria </c:v>
                </c:pt>
                <c:pt idx="2">
                  <c:v>Assistenza infermieristica </c:v>
                </c:pt>
                <c:pt idx="3">
                  <c:v>Assistenza personale OSS </c:v>
                </c:pt>
                <c:pt idx="4">
                  <c:v>Fisioterapia</c:v>
                </c:pt>
                <c:pt idx="5">
                  <c:v>Le attività di animazione </c:v>
                </c:pt>
                <c:pt idx="6">
                  <c:v>Servizio guardaroba e lavanderia</c:v>
                </c:pt>
                <c:pt idx="7">
                  <c:v>Igiene e pulizia ambienti</c:v>
                </c:pt>
                <c:pt idx="8">
                  <c:v>Servizio Ristorazione </c:v>
                </c:pt>
                <c:pt idx="9">
                  <c:v>S.R.: Qualità e la varietà del menu’ servito </c:v>
                </c:pt>
                <c:pt idx="10">
                  <c:v>Assistenza religiosa </c:v>
                </c:pt>
                <c:pt idx="11">
                  <c:v>Servizio Parrucchieria</c:v>
                </c:pt>
                <c:pt idx="12">
                  <c:v>Servizio pedicure (x chi lo richiede)</c:v>
                </c:pt>
                <c:pt idx="13">
                  <c:v>Confort dei locali</c:v>
                </c:pt>
                <c:pt idx="14">
                  <c:v>Manutenzione  dei locali</c:v>
                </c:pt>
                <c:pt idx="15">
                  <c:v>Coinvolg. dal personale  nelle cure del familiare </c:v>
                </c:pt>
                <c:pt idx="16">
                  <c:v>Pers NS -Disponibilità a dare informaz.e spiegazioni </c:v>
                </c:pt>
                <c:pt idx="17">
                  <c:v>Pers.NS- La cortesia e la capacità di ascolto</c:v>
                </c:pt>
                <c:pt idx="18">
                  <c:v>Pers - NS Competenze professionali: </c:v>
                </c:pt>
                <c:pt idx="19">
                  <c:v>Pers F.-Disponibilità a dare informaz.e spiegazioni </c:v>
                </c:pt>
                <c:pt idx="20">
                  <c:v>Pers F. - La cortesia e la capacità di ascolto</c:v>
                </c:pt>
                <c:pt idx="21">
                  <c:v>Pers. F. - Competenze professionali: </c:v>
                </c:pt>
                <c:pt idx="22">
                  <c:v>Presenza collaborazione cortesia dei volontari</c:v>
                </c:pt>
                <c:pt idx="23">
                  <c:v>Presenza e disp-ascolto degli amministratori</c:v>
                </c:pt>
              </c:strCache>
            </c:strRef>
          </c:cat>
          <c:val>
            <c:numRef>
              <c:f>'senza NN'!$F$33:$F$56</c:f>
              <c:numCache>
                <c:formatCode>0%</c:formatCode>
                <c:ptCount val="24"/>
                <c:pt idx="0">
                  <c:v>0.17073170731707321</c:v>
                </c:pt>
                <c:pt idx="1">
                  <c:v>0.24390243902439035</c:v>
                </c:pt>
                <c:pt idx="2">
                  <c:v>0.3902439024390244</c:v>
                </c:pt>
                <c:pt idx="3">
                  <c:v>0.33333333333333331</c:v>
                </c:pt>
                <c:pt idx="4">
                  <c:v>0.2592592592592593</c:v>
                </c:pt>
                <c:pt idx="5">
                  <c:v>0.37837837837837862</c:v>
                </c:pt>
                <c:pt idx="6">
                  <c:v>0.17073170731707321</c:v>
                </c:pt>
                <c:pt idx="7">
                  <c:v>0.25</c:v>
                </c:pt>
                <c:pt idx="8">
                  <c:v>0.25</c:v>
                </c:pt>
                <c:pt idx="9">
                  <c:v>0.12195121951219511</c:v>
                </c:pt>
                <c:pt idx="10">
                  <c:v>0.23529411764705888</c:v>
                </c:pt>
                <c:pt idx="11">
                  <c:v>0.34210526315789491</c:v>
                </c:pt>
                <c:pt idx="12">
                  <c:v>0.1111111111111111</c:v>
                </c:pt>
                <c:pt idx="13">
                  <c:v>9.7560975609756156E-2</c:v>
                </c:pt>
                <c:pt idx="14">
                  <c:v>9.7560975609756156E-2</c:v>
                </c:pt>
                <c:pt idx="15">
                  <c:v>0.24390243902439035</c:v>
                </c:pt>
                <c:pt idx="16">
                  <c:v>0.17500000000000004</c:v>
                </c:pt>
                <c:pt idx="17">
                  <c:v>0.31707317073170732</c:v>
                </c:pt>
                <c:pt idx="18">
                  <c:v>0.28205128205128205</c:v>
                </c:pt>
                <c:pt idx="19">
                  <c:v>0.2926829268292685</c:v>
                </c:pt>
                <c:pt idx="20">
                  <c:v>0.31707317073170732</c:v>
                </c:pt>
                <c:pt idx="21">
                  <c:v>0.36585365853658525</c:v>
                </c:pt>
                <c:pt idx="22">
                  <c:v>0.33333333333333331</c:v>
                </c:pt>
                <c:pt idx="23">
                  <c:v>0.41666666666666685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9397376"/>
        <c:axId val="159398912"/>
      </c:barChart>
      <c:catAx>
        <c:axId val="159397376"/>
        <c:scaling>
          <c:orientation val="minMax"/>
        </c:scaling>
        <c:delete val="0"/>
        <c:axPos val="b"/>
        <c:majorTickMark val="out"/>
        <c:minorTickMark val="none"/>
        <c:tickLblPos val="nextTo"/>
        <c:crossAx val="159398912"/>
        <c:crosses val="autoZero"/>
        <c:auto val="1"/>
        <c:lblAlgn val="ctr"/>
        <c:lblOffset val="100"/>
        <c:noMultiLvlLbl val="0"/>
      </c:catAx>
      <c:valAx>
        <c:axId val="159398912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15939737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'somma B+O'!$C$32</c:f>
              <c:strCache>
                <c:ptCount val="1"/>
                <c:pt idx="0">
                  <c:v>Insuff.</c:v>
                </c:pt>
              </c:strCache>
            </c:strRef>
          </c:tx>
          <c:invertIfNegative val="0"/>
          <c:cat>
            <c:strRef>
              <c:f>'somma B+O'!$B$33:$B$56</c:f>
              <c:strCache>
                <c:ptCount val="24"/>
                <c:pt idx="0">
                  <c:v>Giudizio complessivo servizi erogati</c:v>
                </c:pt>
                <c:pt idx="1">
                  <c:v>Assistenza medico-sanitaria </c:v>
                </c:pt>
                <c:pt idx="2">
                  <c:v>Assistenza infermieristica </c:v>
                </c:pt>
                <c:pt idx="3">
                  <c:v>Assistenza personale OSS </c:v>
                </c:pt>
                <c:pt idx="4">
                  <c:v>Fisioterapia</c:v>
                </c:pt>
                <c:pt idx="5">
                  <c:v>Le attività di animazione </c:v>
                </c:pt>
                <c:pt idx="6">
                  <c:v>Servizio guardaroba e lavanderia</c:v>
                </c:pt>
                <c:pt idx="7">
                  <c:v>Igiene e pulizia ambienti</c:v>
                </c:pt>
                <c:pt idx="8">
                  <c:v>Servizio Ristorazione </c:v>
                </c:pt>
                <c:pt idx="9">
                  <c:v>S.R.: Qualità e la varietà del menu’ servito </c:v>
                </c:pt>
                <c:pt idx="10">
                  <c:v>Assistenza religiosa </c:v>
                </c:pt>
                <c:pt idx="11">
                  <c:v>Servizio Parrucchieria</c:v>
                </c:pt>
                <c:pt idx="12">
                  <c:v>Servizio pedicure (x chi lo richiede)</c:v>
                </c:pt>
                <c:pt idx="13">
                  <c:v>Confort dei locali</c:v>
                </c:pt>
                <c:pt idx="14">
                  <c:v>Manutenzione  dei locali</c:v>
                </c:pt>
                <c:pt idx="15">
                  <c:v>Coinvolg. dal personale  nelle cure del familiare </c:v>
                </c:pt>
                <c:pt idx="16">
                  <c:v>Pers NS -Disponibilità a dare informaz.e spiegazioni </c:v>
                </c:pt>
                <c:pt idx="17">
                  <c:v>Pers.NS- La cortesia e la capacità di ascolto</c:v>
                </c:pt>
                <c:pt idx="18">
                  <c:v>Pers - NS Competenze professionali: </c:v>
                </c:pt>
                <c:pt idx="19">
                  <c:v>Pers F.-Disponibilità a dare informaz.e spiegazioni </c:v>
                </c:pt>
                <c:pt idx="20">
                  <c:v>Pers F. - La cortesia e la capacità di ascolto</c:v>
                </c:pt>
                <c:pt idx="21">
                  <c:v>Pers. F. - Competenze professionali: </c:v>
                </c:pt>
                <c:pt idx="22">
                  <c:v>Presenza collaborazione cortesia dei volontari</c:v>
                </c:pt>
                <c:pt idx="23">
                  <c:v>Presenza e disp-ascolto degli amministratori</c:v>
                </c:pt>
              </c:strCache>
            </c:strRef>
          </c:cat>
          <c:val>
            <c:numRef>
              <c:f>'somma B+O'!$C$33:$C$56</c:f>
              <c:numCache>
                <c:formatCode>0%</c:formatCode>
                <c:ptCount val="24"/>
                <c:pt idx="0">
                  <c:v>0</c:v>
                </c:pt>
                <c:pt idx="1">
                  <c:v>2.4390243902439025E-2</c:v>
                </c:pt>
                <c:pt idx="2">
                  <c:v>0</c:v>
                </c:pt>
                <c:pt idx="3">
                  <c:v>2.5641025641025647E-2</c:v>
                </c:pt>
                <c:pt idx="4">
                  <c:v>3.7037037037037042E-2</c:v>
                </c:pt>
                <c:pt idx="5">
                  <c:v>0</c:v>
                </c:pt>
                <c:pt idx="6">
                  <c:v>0.14634146341463417</c:v>
                </c:pt>
                <c:pt idx="7">
                  <c:v>2.5000000000000001E-2</c:v>
                </c:pt>
                <c:pt idx="8">
                  <c:v>0.05</c:v>
                </c:pt>
                <c:pt idx="9">
                  <c:v>4.8780487804878071E-2</c:v>
                </c:pt>
                <c:pt idx="10">
                  <c:v>0</c:v>
                </c:pt>
                <c:pt idx="11">
                  <c:v>0</c:v>
                </c:pt>
                <c:pt idx="12">
                  <c:v>3.7037037037037042E-2</c:v>
                </c:pt>
                <c:pt idx="13">
                  <c:v>9.7560975609756129E-2</c:v>
                </c:pt>
                <c:pt idx="14">
                  <c:v>4.8780487804878071E-2</c:v>
                </c:pt>
                <c:pt idx="15">
                  <c:v>7.3170731707317069E-2</c:v>
                </c:pt>
                <c:pt idx="16">
                  <c:v>7.5000000000000011E-2</c:v>
                </c:pt>
                <c:pt idx="17">
                  <c:v>9.7560975609756129E-2</c:v>
                </c:pt>
                <c:pt idx="18">
                  <c:v>2.5641025641025647E-2</c:v>
                </c:pt>
                <c:pt idx="19">
                  <c:v>2.4390243902439025E-2</c:v>
                </c:pt>
                <c:pt idx="20">
                  <c:v>0</c:v>
                </c:pt>
                <c:pt idx="21">
                  <c:v>0</c:v>
                </c:pt>
                <c:pt idx="22">
                  <c:v>2.5641025641025647E-2</c:v>
                </c:pt>
                <c:pt idx="23">
                  <c:v>2.777777777777779E-2</c:v>
                </c:pt>
              </c:numCache>
            </c:numRef>
          </c:val>
        </c:ser>
        <c:ser>
          <c:idx val="1"/>
          <c:order val="1"/>
          <c:tx>
            <c:strRef>
              <c:f>'somma B+O'!$D$32</c:f>
              <c:strCache>
                <c:ptCount val="1"/>
                <c:pt idx="0">
                  <c:v>Suffic.</c:v>
                </c:pt>
              </c:strCache>
            </c:strRef>
          </c:tx>
          <c:invertIfNegative val="0"/>
          <c:cat>
            <c:strRef>
              <c:f>'somma B+O'!$B$33:$B$56</c:f>
              <c:strCache>
                <c:ptCount val="24"/>
                <c:pt idx="0">
                  <c:v>Giudizio complessivo servizi erogati</c:v>
                </c:pt>
                <c:pt idx="1">
                  <c:v>Assistenza medico-sanitaria </c:v>
                </c:pt>
                <c:pt idx="2">
                  <c:v>Assistenza infermieristica </c:v>
                </c:pt>
                <c:pt idx="3">
                  <c:v>Assistenza personale OSS </c:v>
                </c:pt>
                <c:pt idx="4">
                  <c:v>Fisioterapia</c:v>
                </c:pt>
                <c:pt idx="5">
                  <c:v>Le attività di animazione </c:v>
                </c:pt>
                <c:pt idx="6">
                  <c:v>Servizio guardaroba e lavanderia</c:v>
                </c:pt>
                <c:pt idx="7">
                  <c:v>Igiene e pulizia ambienti</c:v>
                </c:pt>
                <c:pt idx="8">
                  <c:v>Servizio Ristorazione </c:v>
                </c:pt>
                <c:pt idx="9">
                  <c:v>S.R.: Qualità e la varietà del menu’ servito </c:v>
                </c:pt>
                <c:pt idx="10">
                  <c:v>Assistenza religiosa </c:v>
                </c:pt>
                <c:pt idx="11">
                  <c:v>Servizio Parrucchieria</c:v>
                </c:pt>
                <c:pt idx="12">
                  <c:v>Servizio pedicure (x chi lo richiede)</c:v>
                </c:pt>
                <c:pt idx="13">
                  <c:v>Confort dei locali</c:v>
                </c:pt>
                <c:pt idx="14">
                  <c:v>Manutenzione  dei locali</c:v>
                </c:pt>
                <c:pt idx="15">
                  <c:v>Coinvolg. dal personale  nelle cure del familiare </c:v>
                </c:pt>
                <c:pt idx="16">
                  <c:v>Pers NS -Disponibilità a dare informaz.e spiegazioni </c:v>
                </c:pt>
                <c:pt idx="17">
                  <c:v>Pers.NS- La cortesia e la capacità di ascolto</c:v>
                </c:pt>
                <c:pt idx="18">
                  <c:v>Pers - NS Competenze professionali: </c:v>
                </c:pt>
                <c:pt idx="19">
                  <c:v>Pers F.-Disponibilità a dare informaz.e spiegazioni </c:v>
                </c:pt>
                <c:pt idx="20">
                  <c:v>Pers F. - La cortesia e la capacità di ascolto</c:v>
                </c:pt>
                <c:pt idx="21">
                  <c:v>Pers. F. - Competenze professionali: </c:v>
                </c:pt>
                <c:pt idx="22">
                  <c:v>Presenza collaborazione cortesia dei volontari</c:v>
                </c:pt>
                <c:pt idx="23">
                  <c:v>Presenza e disp-ascolto degli amministratori</c:v>
                </c:pt>
              </c:strCache>
            </c:strRef>
          </c:cat>
          <c:val>
            <c:numRef>
              <c:f>'somma B+O'!$D$33:$D$56</c:f>
              <c:numCache>
                <c:formatCode>0%</c:formatCode>
                <c:ptCount val="24"/>
                <c:pt idx="0">
                  <c:v>0.21951219512195128</c:v>
                </c:pt>
                <c:pt idx="1">
                  <c:v>0.14634146341463417</c:v>
                </c:pt>
                <c:pt idx="2">
                  <c:v>0.12195121951219511</c:v>
                </c:pt>
                <c:pt idx="3">
                  <c:v>0.20512820512820515</c:v>
                </c:pt>
                <c:pt idx="4">
                  <c:v>0.1111111111111111</c:v>
                </c:pt>
                <c:pt idx="5">
                  <c:v>0.13513513513513517</c:v>
                </c:pt>
                <c:pt idx="6">
                  <c:v>0.17073170731707321</c:v>
                </c:pt>
                <c:pt idx="7">
                  <c:v>0.125</c:v>
                </c:pt>
                <c:pt idx="8">
                  <c:v>0.22500000000000001</c:v>
                </c:pt>
                <c:pt idx="9">
                  <c:v>0.19512195121951215</c:v>
                </c:pt>
                <c:pt idx="10">
                  <c:v>0.32352941176470601</c:v>
                </c:pt>
                <c:pt idx="11">
                  <c:v>7.8947368421052613E-2</c:v>
                </c:pt>
                <c:pt idx="12">
                  <c:v>7.407407407407407E-2</c:v>
                </c:pt>
                <c:pt idx="13">
                  <c:v>0.31707317073170732</c:v>
                </c:pt>
                <c:pt idx="14">
                  <c:v>0.26829268292682928</c:v>
                </c:pt>
                <c:pt idx="15">
                  <c:v>0.24390243902439029</c:v>
                </c:pt>
                <c:pt idx="16">
                  <c:v>0.15000000000000002</c:v>
                </c:pt>
                <c:pt idx="17">
                  <c:v>9.7560975609756129E-2</c:v>
                </c:pt>
                <c:pt idx="18">
                  <c:v>0.17948717948717952</c:v>
                </c:pt>
                <c:pt idx="19">
                  <c:v>0.14634146341463417</c:v>
                </c:pt>
                <c:pt idx="20">
                  <c:v>0.19512195121951215</c:v>
                </c:pt>
                <c:pt idx="21">
                  <c:v>0.14634146341463417</c:v>
                </c:pt>
                <c:pt idx="22">
                  <c:v>0.15384615384615391</c:v>
                </c:pt>
                <c:pt idx="23">
                  <c:v>0.1944444444444445</c:v>
                </c:pt>
              </c:numCache>
            </c:numRef>
          </c:val>
        </c:ser>
        <c:ser>
          <c:idx val="2"/>
          <c:order val="2"/>
          <c:tx>
            <c:strRef>
              <c:f>'somma B+O'!$E$32</c:f>
              <c:strCache>
                <c:ptCount val="1"/>
                <c:pt idx="0">
                  <c:v>Buono+Ottimo</c:v>
                </c:pt>
              </c:strCache>
            </c:strRef>
          </c:tx>
          <c:invertIfNegative val="0"/>
          <c:cat>
            <c:strRef>
              <c:f>'somma B+O'!$B$33:$B$56</c:f>
              <c:strCache>
                <c:ptCount val="24"/>
                <c:pt idx="0">
                  <c:v>Giudizio complessivo servizi erogati</c:v>
                </c:pt>
                <c:pt idx="1">
                  <c:v>Assistenza medico-sanitaria </c:v>
                </c:pt>
                <c:pt idx="2">
                  <c:v>Assistenza infermieristica </c:v>
                </c:pt>
                <c:pt idx="3">
                  <c:v>Assistenza personale OSS </c:v>
                </c:pt>
                <c:pt idx="4">
                  <c:v>Fisioterapia</c:v>
                </c:pt>
                <c:pt idx="5">
                  <c:v>Le attività di animazione </c:v>
                </c:pt>
                <c:pt idx="6">
                  <c:v>Servizio guardaroba e lavanderia</c:v>
                </c:pt>
                <c:pt idx="7">
                  <c:v>Igiene e pulizia ambienti</c:v>
                </c:pt>
                <c:pt idx="8">
                  <c:v>Servizio Ristorazione </c:v>
                </c:pt>
                <c:pt idx="9">
                  <c:v>S.R.: Qualità e la varietà del menu’ servito </c:v>
                </c:pt>
                <c:pt idx="10">
                  <c:v>Assistenza religiosa </c:v>
                </c:pt>
                <c:pt idx="11">
                  <c:v>Servizio Parrucchieria</c:v>
                </c:pt>
                <c:pt idx="12">
                  <c:v>Servizio pedicure (x chi lo richiede)</c:v>
                </c:pt>
                <c:pt idx="13">
                  <c:v>Confort dei locali</c:v>
                </c:pt>
                <c:pt idx="14">
                  <c:v>Manutenzione  dei locali</c:v>
                </c:pt>
                <c:pt idx="15">
                  <c:v>Coinvolg. dal personale  nelle cure del familiare </c:v>
                </c:pt>
                <c:pt idx="16">
                  <c:v>Pers NS -Disponibilità a dare informaz.e spiegazioni </c:v>
                </c:pt>
                <c:pt idx="17">
                  <c:v>Pers.NS- La cortesia e la capacità di ascolto</c:v>
                </c:pt>
                <c:pt idx="18">
                  <c:v>Pers - NS Competenze professionali: </c:v>
                </c:pt>
                <c:pt idx="19">
                  <c:v>Pers F.-Disponibilità a dare informaz.e spiegazioni </c:v>
                </c:pt>
                <c:pt idx="20">
                  <c:v>Pers F. - La cortesia e la capacità di ascolto</c:v>
                </c:pt>
                <c:pt idx="21">
                  <c:v>Pers. F. - Competenze professionali: </c:v>
                </c:pt>
                <c:pt idx="22">
                  <c:v>Presenza collaborazione cortesia dei volontari</c:v>
                </c:pt>
                <c:pt idx="23">
                  <c:v>Presenza e disp-ascolto degli amministratori</c:v>
                </c:pt>
              </c:strCache>
            </c:strRef>
          </c:cat>
          <c:val>
            <c:numRef>
              <c:f>'somma B+O'!$E$33:$E$56</c:f>
              <c:numCache>
                <c:formatCode>0%</c:formatCode>
                <c:ptCount val="24"/>
                <c:pt idx="0">
                  <c:v>0.7804878048780487</c:v>
                </c:pt>
                <c:pt idx="1">
                  <c:v>0.82926829268292679</c:v>
                </c:pt>
                <c:pt idx="2">
                  <c:v>0.87804878048780499</c:v>
                </c:pt>
                <c:pt idx="3">
                  <c:v>0.76923076923076927</c:v>
                </c:pt>
                <c:pt idx="4">
                  <c:v>0.85185185185185197</c:v>
                </c:pt>
                <c:pt idx="5">
                  <c:v>0.86486486486486491</c:v>
                </c:pt>
                <c:pt idx="6">
                  <c:v>0.68292682926829273</c:v>
                </c:pt>
                <c:pt idx="7">
                  <c:v>0.85000000000000009</c:v>
                </c:pt>
                <c:pt idx="8">
                  <c:v>0.72500000000000009</c:v>
                </c:pt>
                <c:pt idx="9">
                  <c:v>0.75609756097560976</c:v>
                </c:pt>
                <c:pt idx="10">
                  <c:v>0.67647058823529427</c:v>
                </c:pt>
                <c:pt idx="11">
                  <c:v>0.92105263157894735</c:v>
                </c:pt>
                <c:pt idx="12">
                  <c:v>0.88888888888888884</c:v>
                </c:pt>
                <c:pt idx="13">
                  <c:v>0.58536585365853666</c:v>
                </c:pt>
                <c:pt idx="14">
                  <c:v>0.68292682926829273</c:v>
                </c:pt>
                <c:pt idx="15">
                  <c:v>0.68292682926829273</c:v>
                </c:pt>
                <c:pt idx="16">
                  <c:v>0.77500000000000013</c:v>
                </c:pt>
                <c:pt idx="17">
                  <c:v>0.80487804878048785</c:v>
                </c:pt>
                <c:pt idx="18">
                  <c:v>0.79487179487179482</c:v>
                </c:pt>
                <c:pt idx="19">
                  <c:v>0.82926829268292679</c:v>
                </c:pt>
                <c:pt idx="20">
                  <c:v>0.80487804878048785</c:v>
                </c:pt>
                <c:pt idx="21">
                  <c:v>0.85365853658536595</c:v>
                </c:pt>
                <c:pt idx="22">
                  <c:v>0.82051282051282048</c:v>
                </c:pt>
                <c:pt idx="23">
                  <c:v>0.7777777777777779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9443200"/>
        <c:axId val="159318016"/>
      </c:barChart>
      <c:catAx>
        <c:axId val="159443200"/>
        <c:scaling>
          <c:orientation val="minMax"/>
        </c:scaling>
        <c:delete val="0"/>
        <c:axPos val="b"/>
        <c:majorTickMark val="out"/>
        <c:minorTickMark val="none"/>
        <c:tickLblPos val="nextTo"/>
        <c:crossAx val="159318016"/>
        <c:crosses val="autoZero"/>
        <c:auto val="1"/>
        <c:lblAlgn val="ctr"/>
        <c:lblOffset val="100"/>
        <c:noMultiLvlLbl val="0"/>
      </c:catAx>
      <c:valAx>
        <c:axId val="159318016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15944320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469AA-CB60-4FBA-9E88-F92E71BD6AD5}" type="datetimeFigureOut">
              <a:rPr lang="it-IT" smtClean="0"/>
              <a:pPr/>
              <a:t>02/02/2018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8D536-7828-4902-8D47-F7C470B83A2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469AA-CB60-4FBA-9E88-F92E71BD6AD5}" type="datetimeFigureOut">
              <a:rPr lang="it-IT" smtClean="0"/>
              <a:pPr/>
              <a:t>02/02/2018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8D536-7828-4902-8D47-F7C470B83A2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469AA-CB60-4FBA-9E88-F92E71BD6AD5}" type="datetimeFigureOut">
              <a:rPr lang="it-IT" smtClean="0"/>
              <a:pPr/>
              <a:t>02/02/2018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8D536-7828-4902-8D47-F7C470B83A2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469AA-CB60-4FBA-9E88-F92E71BD6AD5}" type="datetimeFigureOut">
              <a:rPr lang="it-IT" smtClean="0"/>
              <a:pPr/>
              <a:t>02/02/2018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8D536-7828-4902-8D47-F7C470B83A2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469AA-CB60-4FBA-9E88-F92E71BD6AD5}" type="datetimeFigureOut">
              <a:rPr lang="it-IT" smtClean="0"/>
              <a:pPr/>
              <a:t>02/02/2018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8D536-7828-4902-8D47-F7C470B83A2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469AA-CB60-4FBA-9E88-F92E71BD6AD5}" type="datetimeFigureOut">
              <a:rPr lang="it-IT" smtClean="0"/>
              <a:pPr/>
              <a:t>02/02/2018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8D536-7828-4902-8D47-F7C470B83A2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469AA-CB60-4FBA-9E88-F92E71BD6AD5}" type="datetimeFigureOut">
              <a:rPr lang="it-IT" smtClean="0"/>
              <a:pPr/>
              <a:t>02/02/2018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8D536-7828-4902-8D47-F7C470B83A2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469AA-CB60-4FBA-9E88-F92E71BD6AD5}" type="datetimeFigureOut">
              <a:rPr lang="it-IT" smtClean="0"/>
              <a:pPr/>
              <a:t>02/02/2018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8D536-7828-4902-8D47-F7C470B83A2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469AA-CB60-4FBA-9E88-F92E71BD6AD5}" type="datetimeFigureOut">
              <a:rPr lang="it-IT" smtClean="0"/>
              <a:pPr/>
              <a:t>02/02/2018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8D536-7828-4902-8D47-F7C470B83A2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469AA-CB60-4FBA-9E88-F92E71BD6AD5}" type="datetimeFigureOut">
              <a:rPr lang="it-IT" smtClean="0"/>
              <a:pPr/>
              <a:t>02/02/2018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8D536-7828-4902-8D47-F7C470B83A2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469AA-CB60-4FBA-9E88-F92E71BD6AD5}" type="datetimeFigureOut">
              <a:rPr lang="it-IT" smtClean="0"/>
              <a:pPr/>
              <a:t>02/02/2018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8D536-7828-4902-8D47-F7C470B83A2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0469AA-CB60-4FBA-9E88-F92E71BD6AD5}" type="datetimeFigureOut">
              <a:rPr lang="it-IT" smtClean="0"/>
              <a:pPr/>
              <a:t>02/02/2018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88D536-7828-4902-8D47-F7C470B83A2E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chart" Target="../charts/chart1.xml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chart" Target="../charts/chart2.xml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6" Type="http://schemas.openxmlformats.org/officeDocument/2006/relationships/chart" Target="../charts/chart3.xml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47664" y="332656"/>
            <a:ext cx="5758408" cy="362471"/>
          </a:xfrm>
        </p:spPr>
        <p:txBody>
          <a:bodyPr>
            <a:normAutofit fontScale="90000"/>
          </a:bodyPr>
          <a:lstStyle/>
          <a:p>
            <a:r>
              <a:rPr lang="it-IT" sz="2500" b="1" dirty="0" smtClean="0"/>
              <a:t>Gradimento servizi agli Ospiti 2017</a:t>
            </a:r>
            <a:endParaRPr lang="it-IT" sz="2500" b="1" dirty="0"/>
          </a:p>
        </p:txBody>
      </p:sp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graphicFrame>
        <p:nvGraphicFramePr>
          <p:cNvPr id="11265" name="Object 1"/>
          <p:cNvGraphicFramePr>
            <a:graphicFrameLocks noChangeAspect="1"/>
          </p:cNvGraphicFramePr>
          <p:nvPr/>
        </p:nvGraphicFramePr>
        <p:xfrm>
          <a:off x="395536" y="620688"/>
          <a:ext cx="1000125" cy="1028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6" name="Immagine bitmap" r:id="rId3" imgW="5380952" imgH="5544324" progId="PBrush">
                  <p:embed/>
                </p:oleObj>
              </mc:Choice>
              <mc:Fallback>
                <p:oleObj name="Immagine bitmap" r:id="rId3" imgW="5380952" imgH="5544324" progId="PBrush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536" y="620688"/>
                        <a:ext cx="1000125" cy="1028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267" name="Immagin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956376" y="188640"/>
            <a:ext cx="1003300" cy="77946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sp>
        <p:nvSpPr>
          <p:cNvPr id="8" name="Titolo 1"/>
          <p:cNvSpPr txBox="1">
            <a:spLocks/>
          </p:cNvSpPr>
          <p:nvPr/>
        </p:nvSpPr>
        <p:spPr>
          <a:xfrm>
            <a:off x="1619672" y="764704"/>
            <a:ext cx="5758408" cy="3624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Le schede di valutazione sono state raccolte nel periodo 16/12/2017</a:t>
            </a:r>
            <a:r>
              <a:rPr kumimoji="0" lang="it-IT" sz="25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al 07/01/2018</a:t>
            </a:r>
            <a:endParaRPr kumimoji="0" lang="it-IT" sz="25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0" y="188640"/>
            <a:ext cx="21306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i="1" dirty="0" smtClean="0"/>
              <a:t>FONDAZIONE “CECI”</a:t>
            </a:r>
            <a:endParaRPr lang="it-IT" dirty="0"/>
          </a:p>
        </p:txBody>
      </p:sp>
      <p:graphicFrame>
        <p:nvGraphicFramePr>
          <p:cNvPr id="12" name="Grafico 11"/>
          <p:cNvGraphicFramePr/>
          <p:nvPr/>
        </p:nvGraphicFramePr>
        <p:xfrm>
          <a:off x="0" y="1844824"/>
          <a:ext cx="8712968" cy="47971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3" name="Rettangolo 12"/>
          <p:cNvSpPr/>
          <p:nvPr/>
        </p:nvSpPr>
        <p:spPr>
          <a:xfrm>
            <a:off x="1475656" y="1196752"/>
            <a:ext cx="7200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it-IT" b="1" dirty="0" smtClean="0">
                <a:solidFill>
                  <a:srgbClr val="FF0000"/>
                </a:solidFill>
              </a:rPr>
              <a:t>Percentuali calcolate considerando anche le domande senza risposta</a:t>
            </a:r>
            <a:endParaRPr lang="it-IT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47664" y="332656"/>
            <a:ext cx="5758408" cy="362471"/>
          </a:xfrm>
        </p:spPr>
        <p:txBody>
          <a:bodyPr>
            <a:normAutofit fontScale="90000"/>
          </a:bodyPr>
          <a:lstStyle/>
          <a:p>
            <a:r>
              <a:rPr lang="it-IT" sz="2500" b="1" dirty="0" smtClean="0"/>
              <a:t>Gradimento servizi agli Ospiti 2017</a:t>
            </a:r>
            <a:endParaRPr lang="it-IT" sz="2500" b="1" dirty="0"/>
          </a:p>
        </p:txBody>
      </p:sp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graphicFrame>
        <p:nvGraphicFramePr>
          <p:cNvPr id="11265" name="Object 1"/>
          <p:cNvGraphicFramePr>
            <a:graphicFrameLocks noChangeAspect="1"/>
          </p:cNvGraphicFramePr>
          <p:nvPr/>
        </p:nvGraphicFramePr>
        <p:xfrm>
          <a:off x="395536" y="620688"/>
          <a:ext cx="1000125" cy="1028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27" name="Immagine bitmap" r:id="rId3" imgW="5380952" imgH="5544324" progId="PBrush">
                  <p:embed/>
                </p:oleObj>
              </mc:Choice>
              <mc:Fallback>
                <p:oleObj name="Immagine bitmap" r:id="rId3" imgW="5380952" imgH="5544324" progId="PBrush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536" y="620688"/>
                        <a:ext cx="1000125" cy="1028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267" name="Immagin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956376" y="188640"/>
            <a:ext cx="1003300" cy="77946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sp>
        <p:nvSpPr>
          <p:cNvPr id="8" name="Titolo 1"/>
          <p:cNvSpPr txBox="1">
            <a:spLocks/>
          </p:cNvSpPr>
          <p:nvPr/>
        </p:nvSpPr>
        <p:spPr>
          <a:xfrm>
            <a:off x="1619672" y="764704"/>
            <a:ext cx="5758408" cy="3624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Le schede di valutazione sono state raccolte nel periodo 16/12/2017</a:t>
            </a:r>
            <a:r>
              <a:rPr kumimoji="0" lang="it-IT" sz="25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al 07/01/2018</a:t>
            </a:r>
            <a:endParaRPr kumimoji="0" lang="it-IT" sz="25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0" y="188640"/>
            <a:ext cx="21306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i="1" dirty="0" smtClean="0"/>
              <a:t>FONDAZIONE “CECI”</a:t>
            </a:r>
            <a:endParaRPr lang="it-IT" dirty="0"/>
          </a:p>
        </p:txBody>
      </p:sp>
      <p:graphicFrame>
        <p:nvGraphicFramePr>
          <p:cNvPr id="10" name="Grafico 9"/>
          <p:cNvGraphicFramePr/>
          <p:nvPr/>
        </p:nvGraphicFramePr>
        <p:xfrm>
          <a:off x="899592" y="1628800"/>
          <a:ext cx="7848872" cy="50329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1" name="Rettangolo 10"/>
          <p:cNvSpPr/>
          <p:nvPr/>
        </p:nvSpPr>
        <p:spPr>
          <a:xfrm>
            <a:off x="1835696" y="1124744"/>
            <a:ext cx="60486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it-IT" b="1" dirty="0" smtClean="0">
                <a:solidFill>
                  <a:srgbClr val="FF0000"/>
                </a:solidFill>
              </a:rPr>
              <a:t>Percentuali calcolate escludendo le domande senza risposta</a:t>
            </a:r>
            <a:endParaRPr lang="it-IT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47664" y="332656"/>
            <a:ext cx="5758408" cy="362471"/>
          </a:xfrm>
        </p:spPr>
        <p:txBody>
          <a:bodyPr>
            <a:normAutofit fontScale="90000"/>
          </a:bodyPr>
          <a:lstStyle/>
          <a:p>
            <a:r>
              <a:rPr lang="it-IT" sz="2500" b="1" dirty="0" smtClean="0"/>
              <a:t>Gradimento servizi agli Ospiti 2017</a:t>
            </a:r>
            <a:endParaRPr lang="it-IT" sz="2500" b="1" dirty="0"/>
          </a:p>
        </p:txBody>
      </p:sp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graphicFrame>
        <p:nvGraphicFramePr>
          <p:cNvPr id="11265" name="Object 1"/>
          <p:cNvGraphicFramePr>
            <a:graphicFrameLocks noChangeAspect="1"/>
          </p:cNvGraphicFramePr>
          <p:nvPr/>
        </p:nvGraphicFramePr>
        <p:xfrm>
          <a:off x="395536" y="620688"/>
          <a:ext cx="1000125" cy="1028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179" name="Immagine bitmap" r:id="rId3" imgW="5380952" imgH="5544324" progId="PBrush">
                  <p:embed/>
                </p:oleObj>
              </mc:Choice>
              <mc:Fallback>
                <p:oleObj name="Immagine bitmap" r:id="rId3" imgW="5380952" imgH="5544324" progId="PBrush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536" y="620688"/>
                        <a:ext cx="1000125" cy="1028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267" name="Immagin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956376" y="188640"/>
            <a:ext cx="1003300" cy="77946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sp>
        <p:nvSpPr>
          <p:cNvPr id="8" name="Titolo 1"/>
          <p:cNvSpPr txBox="1">
            <a:spLocks/>
          </p:cNvSpPr>
          <p:nvPr/>
        </p:nvSpPr>
        <p:spPr>
          <a:xfrm>
            <a:off x="1619672" y="764704"/>
            <a:ext cx="5758408" cy="3624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Le schede di valutazione sono state raccolte nel periodo 16/12/2017</a:t>
            </a:r>
            <a:r>
              <a:rPr kumimoji="0" lang="it-IT" sz="25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al 07/01/2018</a:t>
            </a:r>
            <a:endParaRPr kumimoji="0" lang="it-IT" sz="25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0" y="188640"/>
            <a:ext cx="21306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i="1" dirty="0" smtClean="0"/>
              <a:t>FONDAZIONE “CECI”</a:t>
            </a:r>
            <a:endParaRPr lang="it-IT" dirty="0"/>
          </a:p>
        </p:txBody>
      </p:sp>
      <p:graphicFrame>
        <p:nvGraphicFramePr>
          <p:cNvPr id="10" name="Grafico 9"/>
          <p:cNvGraphicFramePr/>
          <p:nvPr/>
        </p:nvGraphicFramePr>
        <p:xfrm>
          <a:off x="611560" y="2276873"/>
          <a:ext cx="8064896" cy="4392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2" name="Rettangolo 11"/>
          <p:cNvSpPr/>
          <p:nvPr/>
        </p:nvSpPr>
        <p:spPr>
          <a:xfrm>
            <a:off x="1547664" y="1196752"/>
            <a:ext cx="61926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it-IT" b="1" dirty="0" smtClean="0">
                <a:solidFill>
                  <a:srgbClr val="FF0000"/>
                </a:solidFill>
              </a:rPr>
              <a:t>Percentuali calcolate sommando i giudizi Buono e Ottimo</a:t>
            </a:r>
            <a:endParaRPr lang="it-IT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47664" y="332656"/>
            <a:ext cx="5758408" cy="362471"/>
          </a:xfrm>
        </p:spPr>
        <p:txBody>
          <a:bodyPr>
            <a:normAutofit fontScale="90000"/>
          </a:bodyPr>
          <a:lstStyle/>
          <a:p>
            <a:r>
              <a:rPr lang="it-IT" sz="2500" b="1" dirty="0" smtClean="0"/>
              <a:t>Gradimento servizi agli Ospiti 2017</a:t>
            </a:r>
            <a:endParaRPr lang="it-IT" sz="2500" b="1" dirty="0"/>
          </a:p>
        </p:txBody>
      </p:sp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graphicFrame>
        <p:nvGraphicFramePr>
          <p:cNvPr id="11265" name="Object 1"/>
          <p:cNvGraphicFramePr>
            <a:graphicFrameLocks noChangeAspect="1"/>
          </p:cNvGraphicFramePr>
          <p:nvPr/>
        </p:nvGraphicFramePr>
        <p:xfrm>
          <a:off x="395536" y="620688"/>
          <a:ext cx="1000125" cy="1028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35" name="Immagine bitmap" r:id="rId3" imgW="5380952" imgH="5544324" progId="PBrush">
                  <p:embed/>
                </p:oleObj>
              </mc:Choice>
              <mc:Fallback>
                <p:oleObj name="Immagine bitmap" r:id="rId3" imgW="5380952" imgH="5544324" progId="PBrush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536" y="620688"/>
                        <a:ext cx="1000125" cy="1028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267" name="Immagin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956376" y="188640"/>
            <a:ext cx="1003300" cy="77946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sp>
        <p:nvSpPr>
          <p:cNvPr id="8" name="Titolo 1"/>
          <p:cNvSpPr txBox="1">
            <a:spLocks/>
          </p:cNvSpPr>
          <p:nvPr/>
        </p:nvSpPr>
        <p:spPr>
          <a:xfrm>
            <a:off x="1619672" y="764704"/>
            <a:ext cx="5758408" cy="3624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Le schede di valutazione sono state raccolte nel periodo 16/12/2017</a:t>
            </a:r>
            <a:r>
              <a:rPr kumimoji="0" lang="it-IT" sz="25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al 07/01/2018</a:t>
            </a:r>
            <a:endParaRPr kumimoji="0" lang="it-IT" sz="25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0" y="188640"/>
            <a:ext cx="21306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i="1" dirty="0" smtClean="0"/>
              <a:t>FONDAZIONE “CECI”</a:t>
            </a:r>
            <a:endParaRPr lang="it-IT" dirty="0"/>
          </a:p>
        </p:txBody>
      </p:sp>
      <p:graphicFrame>
        <p:nvGraphicFramePr>
          <p:cNvPr id="10" name="Tabella 9"/>
          <p:cNvGraphicFramePr>
            <a:graphicFrameLocks noGrp="1"/>
          </p:cNvGraphicFramePr>
          <p:nvPr/>
        </p:nvGraphicFramePr>
        <p:xfrm>
          <a:off x="1547664" y="1268760"/>
          <a:ext cx="6538417" cy="4968560"/>
        </p:xfrm>
        <a:graphic>
          <a:graphicData uri="http://schemas.openxmlformats.org/drawingml/2006/table">
            <a:tbl>
              <a:tblPr/>
              <a:tblGrid>
                <a:gridCol w="3181795"/>
                <a:gridCol w="559437"/>
                <a:gridCol w="559437"/>
                <a:gridCol w="559437"/>
                <a:gridCol w="559437"/>
                <a:gridCol w="559437"/>
                <a:gridCol w="559437"/>
              </a:tblGrid>
              <a:tr h="182668">
                <a:tc gridSpan="7">
                  <a:txBody>
                    <a:bodyPr/>
                    <a:lstStyle/>
                    <a:p>
                      <a:pPr algn="ctr" fontAlgn="b"/>
                      <a:r>
                        <a:rPr lang="it-IT" sz="9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Valori assoluti TOTALI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182668"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Descrizione domanda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Insuff.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Suffic.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Buono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Ottimo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NN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Tot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1801"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Giudizio complessivo servizi erogati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1801"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Assistenza medico-sanitaria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1801"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Assistenza infermieristica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1801"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Assistenza personale OSS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1801"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Fisioterapia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1801"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Le attività di animazione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1801"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Servizio guardaroba e lavanderia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1801"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Igiene e pulizia ambienti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1801"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Servizio Ristorazione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1801"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S.R.: Qualità e la varietà del menu’ servito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1801"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Assistenza religiosa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1801"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Servizio Parrucchieria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1801"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Servizio pedicure (x chi lo richiede)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1801"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Confort dei locali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1801"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Manutenzione  dei locali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1801"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Coinvolg. dal personale  nelle cure del suo familiare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1801"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Pers NS -Disponibilità a dare informaz.e spiegazioni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1801"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Pers.NS- La cortesia e la capacità di ascolto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1801"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Pers - NS Competenze professionali: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1801"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Pers F.-Disponibilità a dare informaz.e spiegazioni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1801"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Pers F. - La cortesia e la capacità di ascolto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1801"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Pers. F. - Competenze professionali: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1801"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Presenza collaborazione cortesia dei volontari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1801"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Presenza e disponibilità all’ascolto degli amministratori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</TotalTime>
  <Words>387</Words>
  <Application>Microsoft Office PowerPoint</Application>
  <PresentationFormat>Presentazione su schermo (4:3)</PresentationFormat>
  <Paragraphs>191</Paragraphs>
  <Slides>4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4</vt:i4>
      </vt:variant>
    </vt:vector>
  </HeadingPairs>
  <TitlesOfParts>
    <vt:vector size="6" baseType="lpstr">
      <vt:lpstr>Tema di Office</vt:lpstr>
      <vt:lpstr>Immagine bitmap</vt:lpstr>
      <vt:lpstr>Gradimento servizi agli Ospiti 2017</vt:lpstr>
      <vt:lpstr>Gradimento servizi agli Ospiti 2017</vt:lpstr>
      <vt:lpstr>Gradimento servizi agli Ospiti 2017</vt:lpstr>
      <vt:lpstr>Gradimento servizi agli Ospiti 2017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Sondaggio gradimento servizi agli Ospiti 2017</dc:title>
  <dc:creator>Massimo</dc:creator>
  <cp:lastModifiedBy>utente</cp:lastModifiedBy>
  <cp:revision>37</cp:revision>
  <dcterms:created xsi:type="dcterms:W3CDTF">2018-01-22T21:31:41Z</dcterms:created>
  <dcterms:modified xsi:type="dcterms:W3CDTF">2018-02-02T07:28:46Z</dcterms:modified>
</cp:coreProperties>
</file>